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94" r:id="rId5"/>
    <p:sldId id="260" r:id="rId6"/>
    <p:sldId id="261" r:id="rId7"/>
    <p:sldId id="288" r:id="rId8"/>
    <p:sldId id="289" r:id="rId9"/>
    <p:sldId id="290" r:id="rId10"/>
    <p:sldId id="291" r:id="rId11"/>
    <p:sldId id="262" r:id="rId12"/>
    <p:sldId id="292" r:id="rId13"/>
    <p:sldId id="276" r:id="rId14"/>
    <p:sldId id="293" r:id="rId15"/>
    <p:sldId id="287" r:id="rId16"/>
    <p:sldId id="295" r:id="rId17"/>
    <p:sldId id="29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15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13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Marian Murphy" initials="MM" lastIdx="1" clrIdx="2">
    <p:extLst>
      <p:ext uri="{19B8F6BF-5375-455C-9EA6-DF929625EA0E}">
        <p15:presenceInfo xmlns:p15="http://schemas.microsoft.com/office/powerpoint/2012/main" userId="S::mmurphy@firstinspires.org::6ddc4b1b-6521-474c-a22d-2c363c1d36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1"/>
    <a:srgbClr val="4472C4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77380-37B0-4154-A507-CD1ABAC2AB85}" v="4" dt="2021-07-14T22:06:23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71" autoAdjust="0"/>
  </p:normalViewPr>
  <p:slideViewPr>
    <p:cSldViewPr snapToGrid="0">
      <p:cViewPr varScale="1">
        <p:scale>
          <a:sx n="81" d="100"/>
          <a:sy n="81" d="100"/>
        </p:scale>
        <p:origin x="1674" y="84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22877380-37B0-4154-A507-CD1ABAC2AB85}"/>
    <pc:docChg chg="custSel addSld delSld modSld">
      <pc:chgData name="Kathy Morgan" userId="19752d8f-270a-426b-91ad-1bf5c79275bc" providerId="ADAL" clId="{22877380-37B0-4154-A507-CD1ABAC2AB85}" dt="2021-07-14T22:08:45.360" v="73" actId="20577"/>
      <pc:docMkLst>
        <pc:docMk/>
      </pc:docMkLst>
      <pc:sldChg chg="del">
        <pc:chgData name="Kathy Morgan" userId="19752d8f-270a-426b-91ad-1bf5c79275bc" providerId="ADAL" clId="{22877380-37B0-4154-A507-CD1ABAC2AB85}" dt="2021-07-14T22:06:31.166" v="15" actId="47"/>
        <pc:sldMkLst>
          <pc:docMk/>
          <pc:sldMk cId="3198983479" sldId="282"/>
        </pc:sldMkLst>
      </pc:sldChg>
      <pc:sldChg chg="modNotesTx">
        <pc:chgData name="Kathy Morgan" userId="19752d8f-270a-426b-91ad-1bf5c79275bc" providerId="ADAL" clId="{22877380-37B0-4154-A507-CD1ABAC2AB85}" dt="2021-07-14T22:08:45.360" v="73" actId="20577"/>
        <pc:sldMkLst>
          <pc:docMk/>
          <pc:sldMk cId="2332097036" sldId="287"/>
        </pc:sldMkLst>
      </pc:sldChg>
      <pc:sldChg chg="addSp delSp modSp mod">
        <pc:chgData name="Kathy Morgan" userId="19752d8f-270a-426b-91ad-1bf5c79275bc" providerId="ADAL" clId="{22877380-37B0-4154-A507-CD1ABAC2AB85}" dt="2021-07-14T22:05:34.287" v="12" actId="1037"/>
        <pc:sldMkLst>
          <pc:docMk/>
          <pc:sldMk cId="2368298040" sldId="294"/>
        </pc:sldMkLst>
        <pc:picChg chg="add mod modCrop">
          <ac:chgData name="Kathy Morgan" userId="19752d8f-270a-426b-91ad-1bf5c79275bc" providerId="ADAL" clId="{22877380-37B0-4154-A507-CD1ABAC2AB85}" dt="2021-07-14T22:05:34.287" v="12" actId="1037"/>
          <ac:picMkLst>
            <pc:docMk/>
            <pc:sldMk cId="2368298040" sldId="294"/>
            <ac:picMk id="4" creationId="{67839242-F05B-4D42-BAB2-9624DA48AE5E}"/>
          </ac:picMkLst>
        </pc:picChg>
        <pc:picChg chg="del">
          <ac:chgData name="Kathy Morgan" userId="19752d8f-270a-426b-91ad-1bf5c79275bc" providerId="ADAL" clId="{22877380-37B0-4154-A507-CD1ABAC2AB85}" dt="2021-07-14T22:04:21.062" v="0" actId="478"/>
          <ac:picMkLst>
            <pc:docMk/>
            <pc:sldMk cId="2368298040" sldId="294"/>
            <ac:picMk id="20" creationId="{7EF75863-53D0-49C3-8804-F888A7B886BA}"/>
          </ac:picMkLst>
        </pc:picChg>
      </pc:sldChg>
      <pc:sldChg chg="add modNotesTx">
        <pc:chgData name="Kathy Morgan" userId="19752d8f-270a-426b-91ad-1bf5c79275bc" providerId="ADAL" clId="{22877380-37B0-4154-A507-CD1ABAC2AB85}" dt="2021-07-14T22:06:27.559" v="14"/>
        <pc:sldMkLst>
          <pc:docMk/>
          <pc:sldMk cId="59504341" sldId="295"/>
        </pc:sldMkLst>
      </pc:sldChg>
      <pc:sldChg chg="add">
        <pc:chgData name="Kathy Morgan" userId="19752d8f-270a-426b-91ad-1bf5c79275bc" providerId="ADAL" clId="{22877380-37B0-4154-A507-CD1ABAC2AB85}" dt="2021-07-14T22:06:18.564" v="13"/>
        <pc:sldMkLst>
          <pc:docMk/>
          <pc:sldMk cId="1315754796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7/14/2021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87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Share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(10 minutes)</a:t>
            </a:r>
          </a:p>
          <a:p>
            <a:pPr algn="l"/>
            <a:r>
              <a:rPr lang="en-US" sz="1800" b="0" i="1" u="none" strike="noStrike" baseline="0" dirty="0">
                <a:solidFill>
                  <a:srgbClr val="000000"/>
                </a:solidFill>
                <a:latin typeface="Arial-ItalicMT"/>
              </a:rPr>
              <a:t>Have the team: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Share what they did in the session.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Show the coding skills they learned.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Explain how they changed the program.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Describe how cargo is transported.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• Demonstrate how their robot transports cargo on the mat.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8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r>
              <a:rPr lang="en-US" dirty="0"/>
              <a:t>Here is one example from Tech Vision explaining How Amazon Delivers Packages So Fast:  https://youtu.be/91jKeKuUaDM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Segoe UI" panose="020B0502040204020203" pitchFamily="34" charset="0"/>
              </a:rPr>
              <a:t>Ask the children to reflect on where they might like to travel as a freight driver.</a:t>
            </a:r>
            <a:endParaRPr lang="en-US" sz="12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https://family.gonoodle.com/activities/clean-up.  Link on YouTube Kids:  https://www.youtubekids.com/watch?v=ZJFk87ZsHn0 .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https://youtu.be/ZJFk87ZsHn0</a:t>
            </a: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Cleanup Pointers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• The sorting center should stay assembled, but everything else should be taken apart.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• Check that the pieces from the LEGO® robot are returned to the LEGO set.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session has Guiding Questions that can be shared to frame the session.</a:t>
            </a:r>
          </a:p>
          <a:p>
            <a:endParaRPr lang="en-US" sz="1200" b="0" i="1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Session Tips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The team will learn about and use motor blocks.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The </a:t>
            </a:r>
            <a:r>
              <a:rPr lang="en-US" sz="1800" b="0" i="1" u="none" strike="noStrike" baseline="0" dirty="0">
                <a:solidFill>
                  <a:srgbClr val="000000"/>
                </a:solidFill>
                <a:latin typeface="Arial-ItalicMT"/>
              </a:rPr>
              <a:t>Ideas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space can be used to write down the coding steps planned or which coding blocks the team will change.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The team will create their first mobile robot that drives on the mat.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Make sure the team watches where the robot drives so that it does not fall if placed on a table.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 Team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 the definition for teamwork to the team.(see page 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Talk about what teamwork is. Have the team provide examples of this Core Value.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Extension: Have everyone draw a picture of an example of teamwork on the Core Values page in their Engineering Notebook.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259547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Launch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 2.0 app. Complete your lesson.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program the robot to move backward? Do a turn? Capture your ideas.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Change the existing program based on your ideas. Give it a test!</a:t>
            </a:r>
          </a:p>
          <a:p>
            <a:pPr algn="l"/>
            <a:endParaRPr lang="en-US" sz="18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add a cargo container to the robot?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Follow your plan and play your program.</a:t>
            </a:r>
            <a:endParaRPr lang="en-US" sz="1200" b="0" i="0" u="none" strike="noStrike" baseline="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259547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Launch the </a:t>
            </a:r>
            <a:r>
              <a:rPr lang="en-US" sz="12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 2.0 app. Complete your lesson.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Can you program the robot to move backward? Do a turn? Capture your ideas.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Change the existing program based on your ideas. Give it a test!</a:t>
            </a:r>
          </a:p>
          <a:p>
            <a:pPr algn="l"/>
            <a:endParaRPr lang="en-US" sz="12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Can you add a cargo container to the robot?</a:t>
            </a:r>
          </a:p>
          <a:p>
            <a:pPr algn="l"/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Follow your plan and play your program.</a:t>
            </a:r>
            <a:endParaRPr lang="en-US" sz="1000" b="0" i="0" u="none" strike="noStrike" baseline="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83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259547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Launch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 2.0 app. Complete your lesson.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program the robot to move backward? Do a turn? Capture your ideas.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Change the existing program based on your ideas. Give it a test!</a:t>
            </a:r>
          </a:p>
          <a:p>
            <a:pPr algn="l"/>
            <a:endParaRPr lang="en-US" sz="18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add a cargo container to the robot?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Follow your plan and play your program.</a:t>
            </a:r>
            <a:endParaRPr lang="en-US" sz="1200" b="0" i="0" u="none" strike="noStrike" baseline="0" dirty="0">
              <a:solidFill>
                <a:srgbClr val="000000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259547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Chat about Ruby and Jacob’s questions.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Brainstorm, brainstorm, brainstorm!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Place the sorting center on the mat.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Use the mat to map out your planned path.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Create your program and run it.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Place the cargo delivered from the robot into the sorting 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259547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Chat about Ruby and Jacob’s questions.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Brainstorm, brainstorm, brainstorm!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Place the sorting center on the mat.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Use the mat to map out your planned path.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Create your program and run it.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Place the cargo delivered from the robot into the sorting 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1" i="0" u="none" strike="noStrike" baseline="0" dirty="0">
                <a:solidFill>
                  <a:srgbClr val="259547"/>
                </a:solidFill>
                <a:latin typeface="Arial-BoldMT"/>
              </a:rPr>
              <a:t>Tasks </a:t>
            </a:r>
            <a:r>
              <a:rPr lang="en-US" sz="1200" b="0" i="1" u="none" strike="noStrike" baseline="0" dirty="0">
                <a:solidFill>
                  <a:srgbClr val="259547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Chat about Ruby and Jacob’s questions.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Brainstorm, brainstorm, brainstorm!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Place the sorting center on the mat.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Use the mat to map out your planned path.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Create your program and run it.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Place the cargo delivered from the robot into the sorting 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82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32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7/14/2021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  <p:sldLayoutId id="214748369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0" y="-1"/>
            <a:ext cx="9144001" cy="6858001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40" y="863253"/>
            <a:ext cx="3842872" cy="179168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Let’s Drive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407540" y="401413"/>
            <a:ext cx="2601947" cy="56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SESSION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B2E659-46E5-45F4-B65D-923983F7710E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114C1B-4CF7-4817-84D5-E5FBD229F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683" y="137620"/>
            <a:ext cx="1708714" cy="108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outdoor, truck, orange, trailer&#10;&#10;Description automatically generated">
            <a:extLst>
              <a:ext uri="{FF2B5EF4-FFF2-40B4-BE49-F238E27FC236}">
                <a16:creationId xmlns:a16="http://schemas.microsoft.com/office/drawing/2014/main" id="{67839242-F05B-4D42-BAB2-9624DA48AE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607" t="409" r="17895" b="3553"/>
          <a:stretch/>
        </p:blipFill>
        <p:spPr>
          <a:xfrm>
            <a:off x="266317" y="3076982"/>
            <a:ext cx="3734152" cy="328900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9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Share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1A14090-AEAB-4C76-ABEC-EB1797CEA213}"/>
              </a:ext>
            </a:extLst>
          </p:cNvPr>
          <p:cNvSpPr txBox="1">
            <a:spLocks/>
          </p:cNvSpPr>
          <p:nvPr/>
        </p:nvSpPr>
        <p:spPr>
          <a:xfrm>
            <a:off x="628650" y="1127761"/>
            <a:ext cx="4255866" cy="47078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Share what you did in the session.</a:t>
            </a:r>
          </a:p>
          <a:p>
            <a:r>
              <a:rPr lang="en-US" sz="2800" dirty="0">
                <a:solidFill>
                  <a:schemeClr val="tx1"/>
                </a:solidFill>
              </a:rPr>
              <a:t>Show the coding skills you learned.</a:t>
            </a:r>
          </a:p>
          <a:p>
            <a:r>
              <a:rPr lang="en-US" sz="2800" dirty="0">
                <a:solidFill>
                  <a:schemeClr val="tx1"/>
                </a:solidFill>
              </a:rPr>
              <a:t>Explain how you changed the program.</a:t>
            </a:r>
          </a:p>
          <a:p>
            <a:r>
              <a:rPr lang="en-US" sz="2800" dirty="0">
                <a:solidFill>
                  <a:schemeClr val="tx1"/>
                </a:solidFill>
              </a:rPr>
              <a:t>Describe how cargo is transported.</a:t>
            </a:r>
          </a:p>
          <a:p>
            <a:r>
              <a:rPr lang="en-US" sz="2800" dirty="0">
                <a:solidFill>
                  <a:schemeClr val="tx1"/>
                </a:solidFill>
              </a:rPr>
              <a:t>Demonstrate how your robot transports cargo on the mat.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A73D0-4259-4226-AA12-705493A212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 flipH="1">
            <a:off x="5968166" y="3550667"/>
            <a:ext cx="2470938" cy="2427543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C57C1C5-B6DD-4BFB-831C-A575CB8B1691}"/>
              </a:ext>
            </a:extLst>
          </p:cNvPr>
          <p:cNvSpPr/>
          <p:nvPr/>
        </p:nvSpPr>
        <p:spPr>
          <a:xfrm rot="158273">
            <a:off x="5442320" y="917631"/>
            <a:ext cx="3494029" cy="2079114"/>
          </a:xfrm>
          <a:prstGeom prst="wedgeEllipseCallout">
            <a:avLst>
              <a:gd name="adj1" fmla="val -2183"/>
              <a:gd name="adj2" fmla="val 79180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How does a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freight driver know what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routes to use when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transporting cargo? Talk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as a team!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89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Optional Video: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651"/>
                </a:solidFill>
              </a:rPr>
              <a:t>Career Connections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BCCBDB-358A-471E-B2A0-D8C56E861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940" y="2778725"/>
            <a:ext cx="2651760" cy="168021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Role: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ArialMT"/>
              </a:rPr>
              <a:t>Moves cargo from one location to another.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4F4E31-89DB-4CDE-AACF-CB70ED525EC0}"/>
              </a:ext>
            </a:extLst>
          </p:cNvPr>
          <p:cNvSpPr/>
          <p:nvPr/>
        </p:nvSpPr>
        <p:spPr>
          <a:xfrm>
            <a:off x="594360" y="1493203"/>
            <a:ext cx="2788920" cy="1128077"/>
          </a:xfrm>
          <a:prstGeom prst="roundRect">
            <a:avLst/>
          </a:prstGeom>
          <a:solidFill>
            <a:srgbClr val="00A651"/>
          </a:solidFill>
          <a:ln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5807B65-1C3F-4C63-9E97-B3046257FAAB}"/>
              </a:ext>
            </a:extLst>
          </p:cNvPr>
          <p:cNvSpPr txBox="1">
            <a:spLocks/>
          </p:cNvSpPr>
          <p:nvPr/>
        </p:nvSpPr>
        <p:spPr>
          <a:xfrm>
            <a:off x="694814" y="1493204"/>
            <a:ext cx="2057400" cy="112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Freight Driver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8EE26D-B6DB-4E0C-BC30-7309CF7EC5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1388" y="1493203"/>
            <a:ext cx="5006291" cy="37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09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551"/>
                </a:solidFill>
              </a:rPr>
              <a:t>Clean Up</a:t>
            </a:r>
          </a:p>
        </p:txBody>
      </p:sp>
      <p:pic>
        <p:nvPicPr>
          <p:cNvPr id="7" name="Picture 6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AFD005AA-9D11-40B6-BACB-8D04D40553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428" y="1172626"/>
            <a:ext cx="6739147" cy="45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B3A04-2BF4-4834-A5AC-BF412CEF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0B4F6-AB8D-46B9-924D-60D5BC2D0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259" y="5002306"/>
            <a:ext cx="8501258" cy="10143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is a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registered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trademark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99A4BC1-F5E0-4D25-AF3C-551958EE34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98" y="1619703"/>
            <a:ext cx="360624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9E708-F974-4E03-AA24-84C68C83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265" y="1619703"/>
            <a:ext cx="24565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5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Guiding Questions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AF9C81-E385-4FC9-A39D-DEA705CF563C}"/>
              </a:ext>
            </a:extLst>
          </p:cNvPr>
          <p:cNvSpPr/>
          <p:nvPr/>
        </p:nvSpPr>
        <p:spPr>
          <a:xfrm flipH="1">
            <a:off x="6693337" y="1828800"/>
            <a:ext cx="2286000" cy="3200400"/>
          </a:xfrm>
          <a:prstGeom prst="roundRect">
            <a:avLst/>
          </a:prstGeom>
          <a:solidFill>
            <a:srgbClr val="C9DF89"/>
          </a:solidFill>
          <a:ln w="28575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45720" bIns="91440" rtlCol="0" anchor="t" anchorCtr="0">
            <a:noAutofit/>
          </a:bodyPr>
          <a:lstStyle/>
          <a:p>
            <a:pPr algn="ctr">
              <a:spcAft>
                <a:spcPts val="200"/>
              </a:spcAft>
            </a:pP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algn="ctr">
              <a:spcAft>
                <a:spcPts val="200"/>
              </a:spcAft>
            </a:pPr>
            <a:endParaRPr lang="en-US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The team will build and code the LEGO</a:t>
            </a:r>
            <a:r>
              <a:rPr lang="en-US" sz="1100" baseline="30000" dirty="0">
                <a:solidFill>
                  <a:schemeClr val="tx1"/>
                </a:solidFill>
                <a:latin typeface="Arial"/>
                <a:cs typeface="Arial"/>
              </a:rPr>
              <a:t>®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robot and then change the program.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b="0" i="0" u="none" strike="noStrike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team will create a robot that can transport cargo</a:t>
            </a:r>
            <a:r>
              <a:rPr lang="en-US" sz="1100" b="0" i="0" u="none" strike="noStrike" baseline="0" dirty="0">
                <a:solidFill>
                  <a:schemeClr val="tx1"/>
                </a:solidFill>
                <a:latin typeface="ArialMT"/>
              </a:rPr>
              <a:t>.</a:t>
            </a:r>
            <a:endParaRPr lang="en-US" sz="11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45DFF6-EE04-4A18-8898-D4C1CE4A06C7}"/>
              </a:ext>
            </a:extLst>
          </p:cNvPr>
          <p:cNvSpPr/>
          <p:nvPr/>
        </p:nvSpPr>
        <p:spPr>
          <a:xfrm>
            <a:off x="263047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identify routes used for transportation?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5A9C7E-C2D0-4F93-BC6B-DBADE1AF2924}"/>
              </a:ext>
            </a:extLst>
          </p:cNvPr>
          <p:cNvSpPr/>
          <p:nvPr/>
        </p:nvSpPr>
        <p:spPr>
          <a:xfrm>
            <a:off x="263047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Can you build a </a:t>
            </a:r>
            <a:br>
              <a:rPr lang="en-US" b="1" dirty="0">
                <a:solidFill>
                  <a:srgbClr val="4472C4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LEGO</a:t>
            </a:r>
            <a:r>
              <a:rPr lang="en-US" b="1" baseline="30000" dirty="0">
                <a:solidFill>
                  <a:srgbClr val="4472C4"/>
                </a:solidFill>
                <a:latin typeface="Arial"/>
                <a:cs typeface="Arial"/>
              </a:rPr>
              <a:t>®</a:t>
            </a:r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 robot and </a:t>
            </a:r>
            <a:br>
              <a:rPr lang="en-US" b="1" dirty="0">
                <a:solidFill>
                  <a:srgbClr val="4472C4"/>
                </a:solidFill>
                <a:latin typeface="Arial"/>
                <a:cs typeface="Arial"/>
              </a:rPr>
            </a:br>
            <a:r>
              <a:rPr lang="en-US" b="1" dirty="0">
                <a:solidFill>
                  <a:srgbClr val="4472C4"/>
                </a:solidFill>
                <a:latin typeface="Arial"/>
                <a:cs typeface="Arial"/>
              </a:rPr>
              <a:t>code a solution?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CFE0DF-BEF3-4914-A598-7A66A74C572C}"/>
              </a:ext>
            </a:extLst>
          </p:cNvPr>
          <p:cNvSpPr/>
          <p:nvPr/>
        </p:nvSpPr>
        <p:spPr>
          <a:xfrm>
            <a:off x="3478192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change the program so the LEGO robot moves differently?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16FD3D-F12A-4905-AEFF-ED4FEE822709}"/>
              </a:ext>
            </a:extLst>
          </p:cNvPr>
          <p:cNvSpPr/>
          <p:nvPr/>
        </p:nvSpPr>
        <p:spPr>
          <a:xfrm>
            <a:off x="3478192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you code the robot to transport cargo?</a:t>
            </a: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C97A70B8-8C74-4124-A58A-C9305C2ED0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74" y="3868391"/>
            <a:ext cx="4191953" cy="22737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1276DA-64A6-464C-8E68-29EC9EE927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736" y="3161114"/>
            <a:ext cx="3121547" cy="112152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used creativity and persistence to solve problems.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Introduction – Let’s Innovate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3912243" y="1274276"/>
            <a:ext cx="4965539" cy="45940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Helvetica Neue"/>
              </a:rPr>
              <a:t>Examples of Innovation</a:t>
            </a:r>
            <a:endParaRPr lang="en-US" b="1" dirty="0"/>
          </a:p>
          <a:p>
            <a:r>
              <a:rPr lang="en-US" dirty="0">
                <a:highlight>
                  <a:srgbClr val="FFFF00"/>
                </a:highlight>
              </a:rPr>
              <a:t>Ask the students to provide examples of Innovation and record them here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Innovation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Innovation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9FA2E4-1D45-4719-8F65-68E9FA4919C1}"/>
              </a:ext>
            </a:extLst>
          </p:cNvPr>
          <p:cNvSpPr txBox="1"/>
          <p:nvPr/>
        </p:nvSpPr>
        <p:spPr>
          <a:xfrm>
            <a:off x="7445526" y="391057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A6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</a:p>
        </p:txBody>
      </p:sp>
      <p:pic>
        <p:nvPicPr>
          <p:cNvPr id="20" name="Picture 1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9911C66-6288-4907-A7EA-828AF78300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709" y="4298674"/>
            <a:ext cx="1287349" cy="1716206"/>
          </a:xfrm>
          <a:prstGeom prst="rect">
            <a:avLst/>
          </a:prstGeom>
        </p:spPr>
      </p:pic>
      <p:pic>
        <p:nvPicPr>
          <p:cNvPr id="5" name="Picture 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67760BC9-DC25-4B7B-9813-1EC75A589A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6810" y="1089996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132"/>
            <a:ext cx="7886700" cy="762634"/>
          </a:xfrm>
        </p:spPr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88A663-9B0F-45DF-A781-8CC8280DA407}"/>
              </a:ext>
            </a:extLst>
          </p:cNvPr>
          <p:cNvSpPr/>
          <p:nvPr/>
        </p:nvSpPr>
        <p:spPr>
          <a:xfrm>
            <a:off x="6277276" y="988430"/>
            <a:ext cx="2623755" cy="492623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You need…</a:t>
            </a:r>
          </a:p>
        </p:txBody>
      </p:sp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042774A6-8ADC-4F8C-BF79-CB2E071F4DE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355" y="4873987"/>
            <a:ext cx="1748994" cy="897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72725B-B61E-4AAB-9FAD-F80F493D07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8682" y="1673379"/>
            <a:ext cx="882487" cy="634705"/>
          </a:xfrm>
          <a:prstGeom prst="rect">
            <a:avLst/>
          </a:prstGeom>
        </p:spPr>
      </p:pic>
      <p:pic>
        <p:nvPicPr>
          <p:cNvPr id="14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BA03B627-55E5-4BBC-981B-A0E2A673EED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964" y="1535036"/>
            <a:ext cx="810137" cy="10800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95DE07-2203-47B5-A767-379A46EEBBB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9097" y="3575690"/>
            <a:ext cx="1177869" cy="5173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894FFD-FAD7-4836-BC4A-042D81496AF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2213" y="2692081"/>
            <a:ext cx="795425" cy="781133"/>
          </a:xfrm>
          <a:prstGeom prst="rect">
            <a:avLst/>
          </a:prstGeom>
        </p:spPr>
      </p:pic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29B761D-41D6-4F4F-86E9-6A37FED272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215342"/>
            <a:ext cx="5698236" cy="4815068"/>
          </a:xfrm>
        </p:spPr>
        <p:txBody>
          <a:bodyPr>
            <a:normAutofit/>
          </a:bodyPr>
          <a:lstStyle/>
          <a:p>
            <a:pPr algn="l"/>
            <a:r>
              <a:rPr lang="en-US" sz="2800" b="0" i="0" u="none" strike="noStrike" baseline="0" dirty="0">
                <a:latin typeface="ArialMT"/>
              </a:rPr>
              <a:t>Open the </a:t>
            </a:r>
            <a:r>
              <a:rPr lang="en-US" sz="2800" b="0" i="0" u="none" strike="noStrike" baseline="0" dirty="0" err="1">
                <a:latin typeface="ArialMT"/>
              </a:rPr>
              <a:t>WeDo</a:t>
            </a:r>
            <a:r>
              <a:rPr lang="en-US" sz="2800" b="0" i="0" u="none" strike="noStrike" baseline="0" dirty="0">
                <a:latin typeface="ArialMT"/>
              </a:rPr>
              <a:t> 2.0 app. Find your lesson.</a:t>
            </a:r>
          </a:p>
          <a:p>
            <a:pPr algn="l"/>
            <a:r>
              <a:rPr lang="en-US" sz="2800" b="0" i="0" u="none" strike="noStrike" baseline="0" dirty="0">
                <a:latin typeface="ArialMT"/>
              </a:rPr>
              <a:t>Can you program the robot to move backward?  Do a turn?  Capture your ideas.</a:t>
            </a:r>
          </a:p>
          <a:p>
            <a:pPr algn="l"/>
            <a:r>
              <a:rPr lang="en-US" sz="2800" b="0" i="0" u="none" strike="noStrike" baseline="0" dirty="0">
                <a:latin typeface="ArialMT"/>
              </a:rPr>
              <a:t>Change the existing program based on your ideas.  Give it a test!</a:t>
            </a:r>
            <a:endParaRPr lang="en-US" sz="2800" dirty="0"/>
          </a:p>
        </p:txBody>
      </p:sp>
      <p:pic>
        <p:nvPicPr>
          <p:cNvPr id="5" name="Picture 4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9FEA4CB3-A960-4B48-B08E-22DD2E8F830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8575" y="3977107"/>
            <a:ext cx="1000578" cy="7811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0403E-A8AE-4E27-A833-9F1525DEC58C}"/>
              </a:ext>
            </a:extLst>
          </p:cNvPr>
          <p:cNvSpPr txBox="1"/>
          <p:nvPr/>
        </p:nvSpPr>
        <p:spPr>
          <a:xfrm>
            <a:off x="7486293" y="2898596"/>
            <a:ext cx="14574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A6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Classroom Projects:</a:t>
            </a:r>
          </a:p>
          <a:p>
            <a:r>
              <a:rPr lang="en-US" sz="1000" b="1" dirty="0">
                <a:solidFill>
                  <a:srgbClr val="00A6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Milo the Science Rover</a:t>
            </a:r>
          </a:p>
        </p:txBody>
      </p:sp>
    </p:spTree>
    <p:extLst>
      <p:ext uri="{BB962C8B-B14F-4D97-AF65-F5344CB8AC3E}">
        <p14:creationId xmlns:p14="http://schemas.microsoft.com/office/powerpoint/2010/main" val="390354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8057F0A-69D4-499C-8EF7-52DBC2B70841}"/>
              </a:ext>
            </a:extLst>
          </p:cNvPr>
          <p:cNvSpPr txBox="1">
            <a:spLocks/>
          </p:cNvSpPr>
          <p:nvPr/>
        </p:nvSpPr>
        <p:spPr>
          <a:xfrm>
            <a:off x="626742" y="4223665"/>
            <a:ext cx="4718854" cy="123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B001AE-59D8-4350-BA37-0EF01017DF99}"/>
              </a:ext>
            </a:extLst>
          </p:cNvPr>
          <p:cNvSpPr/>
          <p:nvPr/>
        </p:nvSpPr>
        <p:spPr>
          <a:xfrm>
            <a:off x="6377651" y="844952"/>
            <a:ext cx="1400536" cy="5324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B1B8E5-FED5-4D43-BE6B-BDDC7F7996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064" y="952691"/>
            <a:ext cx="6693872" cy="515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3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9132"/>
            <a:ext cx="7886700" cy="762634"/>
          </a:xfrm>
        </p:spPr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29B761D-41D6-4F4F-86E9-6A37FED272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9564" y="1659776"/>
            <a:ext cx="4142436" cy="350860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800" b="1" i="0" u="none" strike="noStrike" baseline="0" dirty="0">
                <a:solidFill>
                  <a:srgbClr val="00A651"/>
                </a:solidFill>
                <a:latin typeface="ArialMT"/>
              </a:rPr>
              <a:t>Challenge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ArialMT"/>
              </a:rPr>
              <a:t>Can you add a cargo container to the robot?</a:t>
            </a:r>
          </a:p>
          <a:p>
            <a:pPr algn="l"/>
            <a:r>
              <a:rPr lang="en-US" sz="2800" b="0" i="0" u="none" strike="noStrike" baseline="0" dirty="0">
                <a:solidFill>
                  <a:srgbClr val="000000"/>
                </a:solidFill>
                <a:latin typeface="ArialMT"/>
              </a:rPr>
              <a:t>Follow your plan and play your program.</a:t>
            </a:r>
            <a:endParaRPr lang="en-US" sz="1800" b="0" i="0" u="none" strike="noStrike" baseline="0" dirty="0">
              <a:solidFill>
                <a:srgbClr val="000000"/>
              </a:solidFill>
              <a:latin typeface="ArialMT"/>
            </a:endParaRPr>
          </a:p>
        </p:txBody>
      </p:sp>
      <p:pic>
        <p:nvPicPr>
          <p:cNvPr id="6" name="Picture 5" descr="A picture containing indoor, LEGO, toy&#10;&#10;Description automatically generated">
            <a:extLst>
              <a:ext uri="{FF2B5EF4-FFF2-40B4-BE49-F238E27FC236}">
                <a16:creationId xmlns:a16="http://schemas.microsoft.com/office/drawing/2014/main" id="{EB3B79DB-926C-431C-B76C-2061CB99B7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6088" y="623142"/>
            <a:ext cx="5620484" cy="4191230"/>
          </a:xfrm>
          <a:prstGeom prst="rect">
            <a:avLst/>
          </a:prstGeom>
        </p:spPr>
      </p:pic>
      <p:pic>
        <p:nvPicPr>
          <p:cNvPr id="8" name="Picture 7" descr="A picture containing box&#10;&#10;Description automatically generated">
            <a:extLst>
              <a:ext uri="{FF2B5EF4-FFF2-40B4-BE49-F238E27FC236}">
                <a16:creationId xmlns:a16="http://schemas.microsoft.com/office/drawing/2014/main" id="{B8952496-1C49-44F3-B984-1A0050201CB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222" y="3710976"/>
            <a:ext cx="3139119" cy="256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2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  <a:endParaRPr lang="en-US" sz="3100" dirty="0">
              <a:solidFill>
                <a:srgbClr val="00A65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3FF89-7820-4984-82B7-FD6204EA10A5}"/>
              </a:ext>
            </a:extLst>
          </p:cNvPr>
          <p:cNvSpPr/>
          <p:nvPr/>
        </p:nvSpPr>
        <p:spPr>
          <a:xfrm>
            <a:off x="7325833" y="2211572"/>
            <a:ext cx="447735" cy="542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C2E7E-8BB3-42DB-9272-85ECE9F9A0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"/>
          <a:stretch/>
        </p:blipFill>
        <p:spPr>
          <a:xfrm>
            <a:off x="6475671" y="1403898"/>
            <a:ext cx="1901267" cy="4389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9E9A8-5376-42D6-B719-45D5A81268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724" y="2482702"/>
            <a:ext cx="2763418" cy="3430652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AF9EC6B4-12A7-4202-BCB8-77D2CFAEED8A}"/>
              </a:ext>
            </a:extLst>
          </p:cNvPr>
          <p:cNvSpPr/>
          <p:nvPr/>
        </p:nvSpPr>
        <p:spPr>
          <a:xfrm>
            <a:off x="2715245" y="944646"/>
            <a:ext cx="2264379" cy="1809185"/>
          </a:xfrm>
          <a:prstGeom prst="wedgeEllipseCallout">
            <a:avLst>
              <a:gd name="adj1" fmla="val -54347"/>
              <a:gd name="adj2" fmla="val 61701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How is cargo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transported in and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out of my town?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A01107BE-65B3-4435-A56D-1BA44F73F32F}"/>
              </a:ext>
            </a:extLst>
          </p:cNvPr>
          <p:cNvSpPr/>
          <p:nvPr/>
        </p:nvSpPr>
        <p:spPr>
          <a:xfrm>
            <a:off x="4043190" y="2753831"/>
            <a:ext cx="2334299" cy="1939355"/>
          </a:xfrm>
          <a:prstGeom prst="wedgeEllipseCallout">
            <a:avLst>
              <a:gd name="adj1" fmla="val 63312"/>
              <a:gd name="adj2" fmla="val -36435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What routes are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used to get cargo to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the sorting center?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123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E10D2095-57AE-4009-B564-582918BF3C3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671" y="1600850"/>
            <a:ext cx="8272657" cy="424727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CCB5CAE-3B29-4971-AA8D-926B08399C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312" y="1127761"/>
            <a:ext cx="7161900" cy="76263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Use the mat to map out your planned path.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157131"/>
            <a:ext cx="7886700" cy="122949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Create your program and run it.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ArialMT"/>
              </a:rPr>
              <a:t>Place the cargo delivered from the robot into the sorting center.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</a:p>
        </p:txBody>
      </p:sp>
      <p:pic>
        <p:nvPicPr>
          <p:cNvPr id="6" name="Picture 5" descr="A close-up of a toy&#10;&#10;Description automatically generated with low confidence">
            <a:extLst>
              <a:ext uri="{FF2B5EF4-FFF2-40B4-BE49-F238E27FC236}">
                <a16:creationId xmlns:a16="http://schemas.microsoft.com/office/drawing/2014/main" id="{FCD1F4BB-6EBA-46D5-B248-13E8040907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7128" y="3285705"/>
            <a:ext cx="3042389" cy="2375137"/>
          </a:xfrm>
          <a:prstGeom prst="rect">
            <a:avLst/>
          </a:prstGeom>
        </p:spPr>
      </p:pic>
      <p:pic>
        <p:nvPicPr>
          <p:cNvPr id="7" name="Picture 6" descr="A picture containing indoor, LEGO, toy&#10;&#10;Description automatically generated">
            <a:extLst>
              <a:ext uri="{FF2B5EF4-FFF2-40B4-BE49-F238E27FC236}">
                <a16:creationId xmlns:a16="http://schemas.microsoft.com/office/drawing/2014/main" id="{C2AC99CD-C724-4C3A-9833-0BDEA64A8A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68" y="3039071"/>
            <a:ext cx="3295767" cy="2457674"/>
          </a:xfrm>
          <a:prstGeom prst="rect">
            <a:avLst/>
          </a:prstGeom>
        </p:spPr>
      </p:pic>
      <p:pic>
        <p:nvPicPr>
          <p:cNvPr id="8" name="Picture 7" descr="A picture containing box&#10;&#10;Description automatically generated">
            <a:extLst>
              <a:ext uri="{FF2B5EF4-FFF2-40B4-BE49-F238E27FC236}">
                <a16:creationId xmlns:a16="http://schemas.microsoft.com/office/drawing/2014/main" id="{ED626FF1-F7A9-4000-B9E2-AEF6B66931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4353" y="3773385"/>
            <a:ext cx="2362775" cy="19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02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E981D47E9229C45BD0F6073112327E8" ma:contentTypeVersion="13" ma:contentTypeDescription="Opret et nyt dokument." ma:contentTypeScope="" ma:versionID="202cbbb3118e06ff677e1774f7cd39ed">
  <xsd:schema xmlns:xsd="http://www.w3.org/2001/XMLSchema" xmlns:xs="http://www.w3.org/2001/XMLSchema" xmlns:p="http://schemas.microsoft.com/office/2006/metadata/properties" xmlns:ns2="98a1be8e-ceb0-4d64-90f3-74f22257285b" xmlns:ns3="65f3190a-2497-4c6e-9c08-e63c17ba8fcf" targetNamespace="http://schemas.microsoft.com/office/2006/metadata/properties" ma:root="true" ma:fieldsID="edebf52742f5ff3dbd1aac38530fcad2" ns2:_="" ns3:_="">
    <xsd:import namespace="98a1be8e-ceb0-4d64-90f3-74f22257285b"/>
    <xsd:import namespace="65f3190a-2497-4c6e-9c08-e63c17ba8f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1be8e-ceb0-4d64-90f3-74f222572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f3190a-2497-4c6e-9c08-e63c17ba8f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4F5E77-6615-4520-A302-BD8E1A30D9E5}"/>
</file>

<file path=customXml/itemProps2.xml><?xml version="1.0" encoding="utf-8"?>
<ds:datastoreItem xmlns:ds="http://schemas.openxmlformats.org/officeDocument/2006/customXml" ds:itemID="{B8C3B65E-86F5-4F12-882B-E72674BBA31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ef8d247-b517-4b03-8403-4e70816b143f"/>
    <ds:schemaRef ds:uri="f0e45243-17b0-4cce-9b2d-f191534f8a0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10483</TotalTime>
  <Words>1145</Words>
  <Application>Microsoft Office PowerPoint</Application>
  <PresentationFormat>On-screen Show (4:3)</PresentationFormat>
  <Paragraphs>161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Arial-BoldMT</vt:lpstr>
      <vt:lpstr>Arial-ItalicMT</vt:lpstr>
      <vt:lpstr>ArialMT</vt:lpstr>
      <vt:lpstr>Calibri</vt:lpstr>
      <vt:lpstr>Helvetica Neue</vt:lpstr>
      <vt:lpstr>Roboto</vt:lpstr>
      <vt:lpstr>Roboto Medium</vt:lpstr>
      <vt:lpstr>Segoe UI</vt:lpstr>
      <vt:lpstr>Office Theme</vt:lpstr>
      <vt:lpstr>PowerPoint Presentation</vt:lpstr>
      <vt:lpstr>Guiding Questions</vt:lpstr>
      <vt:lpstr>Introduction – Let’s Innovate</vt:lpstr>
      <vt:lpstr>Task 1</vt:lpstr>
      <vt:lpstr>Task 1</vt:lpstr>
      <vt:lpstr>Task 1</vt:lpstr>
      <vt:lpstr>Task 2</vt:lpstr>
      <vt:lpstr>Task 2</vt:lpstr>
      <vt:lpstr>Task 2</vt:lpstr>
      <vt:lpstr>Share</vt:lpstr>
      <vt:lpstr>Optional Video:</vt:lpstr>
      <vt:lpstr>Career Connections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Kathy Morgan</cp:lastModifiedBy>
  <cp:revision>14</cp:revision>
  <dcterms:created xsi:type="dcterms:W3CDTF">2020-04-21T20:33:01Z</dcterms:created>
  <dcterms:modified xsi:type="dcterms:W3CDTF">2021-07-14T22:09:08Z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0x0101002E981D47E9229C45BD0F6073112327E8</vt:lpwstr>
  </property>
</Properties>
</file>